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1" r:id="rId2"/>
    <p:sldId id="292" r:id="rId3"/>
    <p:sldId id="306" r:id="rId4"/>
    <p:sldId id="338" r:id="rId5"/>
    <p:sldId id="324" r:id="rId6"/>
    <p:sldId id="325" r:id="rId7"/>
    <p:sldId id="316" r:id="rId8"/>
    <p:sldId id="321" r:id="rId9"/>
    <p:sldId id="322" r:id="rId10"/>
    <p:sldId id="323" r:id="rId11"/>
    <p:sldId id="334" r:id="rId12"/>
    <p:sldId id="328" r:id="rId13"/>
    <p:sldId id="329" r:id="rId14"/>
    <p:sldId id="330" r:id="rId15"/>
    <p:sldId id="331" r:id="rId16"/>
    <p:sldId id="332" r:id="rId17"/>
    <p:sldId id="333" r:id="rId18"/>
    <p:sldId id="335" r:id="rId19"/>
    <p:sldId id="336" r:id="rId20"/>
    <p:sldId id="301" r:id="rId21"/>
    <p:sldId id="340" r:id="rId22"/>
    <p:sldId id="34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6" autoAdjust="0"/>
    <p:restoredTop sz="94645" autoAdjust="0"/>
  </p:normalViewPr>
  <p:slideViewPr>
    <p:cSldViewPr>
      <p:cViewPr varScale="1">
        <p:scale>
          <a:sx n="109" d="100"/>
          <a:sy n="109" d="100"/>
        </p:scale>
        <p:origin x="55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5A3E8-6CC0-4A66-9468-4928D2635344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F7719-BACD-4E27-97A9-DE2EAAC13F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8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6F52E-265E-41C7-9DDC-826622ECAAF8}" type="datetimeFigureOut">
              <a:rPr lang="zh-TW" altLang="en-US" smtClean="0"/>
              <a:pPr/>
              <a:t>2021/1/21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57158-30C4-4DC0-9437-620F9D3B4BF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6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001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648072"/>
          </a:xfrm>
        </p:spPr>
        <p:txBody>
          <a:bodyPr/>
          <a:lstStyle>
            <a:lvl1pPr>
              <a:defRPr sz="4000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>
            <a:lvl1pPr>
              <a:defRPr sz="2400" baseline="0">
                <a:latin typeface="Calibri" pitchFamily="34" charset="0"/>
                <a:ea typeface="標楷體" pitchFamily="65" charset="-120"/>
              </a:defRPr>
            </a:lvl1pPr>
            <a:lvl2pPr>
              <a:defRPr sz="2400" baseline="0">
                <a:latin typeface="Calibri" pitchFamily="34" charset="0"/>
                <a:ea typeface="標楷體" pitchFamily="65" charset="-120"/>
              </a:defRPr>
            </a:lvl2pPr>
            <a:lvl3pPr>
              <a:defRPr sz="2000" baseline="0">
                <a:latin typeface="Calibri" pitchFamily="34" charset="0"/>
                <a:ea typeface="標楷體" pitchFamily="65" charset="-120"/>
              </a:defRPr>
            </a:lvl3pPr>
            <a:lvl4pPr>
              <a:defRPr sz="2000" baseline="0">
                <a:latin typeface="Calibri" pitchFamily="34" charset="0"/>
                <a:ea typeface="標楷體" pitchFamily="65" charset="-120"/>
              </a:defRPr>
            </a:lvl4pPr>
            <a:lvl5pPr>
              <a:defRPr sz="2000"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49" y="6356350"/>
            <a:ext cx="3860800" cy="501650"/>
          </a:xfrm>
        </p:spPr>
        <p:txBody>
          <a:bodyPr/>
          <a:lstStyle>
            <a:lvl1pPr algn="l"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3119040" cy="501650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Straight Connector 10"/>
          <p:cNvCxnSpPr/>
          <p:nvPr userDrawn="1"/>
        </p:nvCxnSpPr>
        <p:spPr bwMode="auto">
          <a:xfrm>
            <a:off x="183848" y="908720"/>
            <a:ext cx="11785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>
            <a:off x="493068" y="3100606"/>
            <a:ext cx="11201400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Presenter: </a:t>
            </a:r>
            <a:endParaRPr lang="en-US" altLang="zh-TW" sz="26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PMingLiU" panose="02020500000000000000" pitchFamily="18" charset="-120"/>
            </a:endParaRP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Collaborator: </a:t>
            </a:r>
            <a:r>
              <a:rPr lang="en-US" altLang="zh-TW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Yu-Chen </a:t>
            </a: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Lo, </a:t>
            </a:r>
            <a:r>
              <a:rPr lang="en-US" altLang="zh-TW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Yu-</a:t>
            </a:r>
            <a:r>
              <a:rPr lang="en-US" altLang="zh-TW" sz="2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Hsuan</a:t>
            </a:r>
            <a:r>
              <a:rPr lang="en-US" altLang="zh-TW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 </a:t>
            </a: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Tsai, </a:t>
            </a:r>
            <a:r>
              <a:rPr lang="en-US" altLang="zh-TW" sz="2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Luen</a:t>
            </a:r>
            <a:r>
              <a:rPr lang="en-US" altLang="zh-TW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-Ming </a:t>
            </a: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Shen</a:t>
            </a:r>
          </a:p>
          <a:p>
            <a:pPr algn="ctr">
              <a:lnSpc>
                <a:spcPct val="150000"/>
              </a:lnSpc>
            </a:pPr>
            <a:r>
              <a:rPr lang="en-US" altLang="zh-TW" sz="2000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Graduate Institute of Electronics Engineering, National Taiwan Univers</a:t>
            </a:r>
            <a:r>
              <a:rPr lang="en-US" altLang="zh-TW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ity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2" descr="Image result for å°å¤§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4937380"/>
            <a:ext cx="1691191" cy="1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5086687"/>
            <a:ext cx="2515710" cy="1378287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140768" y="1235968"/>
            <a:ext cx="9906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TW" b="1" dirty="0">
                <a:ea typeface="PMingLiU" panose="02020500000000000000" pitchFamily="18" charset="-120"/>
              </a:rPr>
              <a:t>Hyperspectral </a:t>
            </a:r>
            <a:r>
              <a:rPr lang="en-US" altLang="zh-TW" b="1" dirty="0" err="1" smtClean="0">
                <a:ea typeface="PMingLiU" panose="02020500000000000000" pitchFamily="18" charset="-120"/>
              </a:rPr>
              <a:t>Unmixing</a:t>
            </a:r>
            <a:endParaRPr lang="en-US" altLang="zh-TW" b="1" dirty="0" smtClean="0"/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207568" y="3147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2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Jan. </a:t>
            </a:r>
            <a:r>
              <a:rPr lang="en-US" altLang="zh-TW" sz="290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22, </a:t>
            </a:r>
            <a:r>
              <a:rPr lang="en-US" altLang="zh-TW" sz="2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2021</a:t>
            </a:r>
            <a:endParaRPr lang="en-US" altLang="zh-TW" sz="29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392144" y="6244948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https://github.com/yhtsai2836/Unmixing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Optimization 3:</a:t>
            </a:r>
            <a:r>
              <a:rPr lang="en-US" altLang="zh-TW" dirty="0"/>
              <a:t> </a:t>
            </a:r>
            <a:r>
              <a:rPr lang="en-US" altLang="zh-TW" dirty="0" smtClean="0"/>
              <a:t>Newton-Raphson Method Version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We find most of hardware resources come from initialization of Newton method</a:t>
            </a:r>
          </a:p>
          <a:p>
            <a:r>
              <a:rPr lang="en-US" altLang="zh-TW" dirty="0" smtClean="0"/>
              <a:t>Reduce </a:t>
            </a:r>
            <a:r>
              <a:rPr lang="en-US" altLang="zh-TW" dirty="0" smtClean="0">
                <a:solidFill>
                  <a:srgbClr val="C00000"/>
                </a:solidFill>
              </a:rPr>
              <a:t>93%</a:t>
            </a:r>
            <a:r>
              <a:rPr lang="en-US" altLang="zh-TW" dirty="0" smtClean="0"/>
              <a:t> of FF and </a:t>
            </a:r>
            <a:r>
              <a:rPr lang="en-US" altLang="zh-TW" dirty="0" smtClean="0">
                <a:solidFill>
                  <a:srgbClr val="C00000"/>
                </a:solidFill>
              </a:rPr>
              <a:t>74%</a:t>
            </a:r>
            <a:r>
              <a:rPr lang="en-US" altLang="zh-TW" dirty="0" smtClean="0"/>
              <a:t> of LUT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146" name="Picture 2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888060"/>
            <a:ext cx="58388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t="12125" r="23233" b="60940"/>
          <a:stretch/>
        </p:blipFill>
        <p:spPr bwMode="auto">
          <a:xfrm>
            <a:off x="4210224" y="2073065"/>
            <a:ext cx="397400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未提供說明。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r="4858" b="1240"/>
          <a:stretch/>
        </p:blipFill>
        <p:spPr bwMode="auto">
          <a:xfrm>
            <a:off x="1069232" y="3429000"/>
            <a:ext cx="2808312" cy="22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61635" r="27522" b="992"/>
          <a:stretch/>
        </p:blipFill>
        <p:spPr bwMode="auto">
          <a:xfrm>
            <a:off x="8256240" y="1602482"/>
            <a:ext cx="3744416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232403" y="6221276"/>
            <a:ext cx="5562600" cy="185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439400" y="3524249"/>
            <a:ext cx="1009650" cy="1841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0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Overall Improvement of Latency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Latency is about </a:t>
            </a:r>
            <a:r>
              <a:rPr lang="en-US" altLang="zh-TW" dirty="0" smtClean="0">
                <a:solidFill>
                  <a:srgbClr val="C00000"/>
                </a:solidFill>
              </a:rPr>
              <a:t>0.732ms</a:t>
            </a:r>
            <a:r>
              <a:rPr lang="en-US" altLang="zh-TW" b="1" dirty="0" smtClean="0"/>
              <a:t> </a:t>
            </a:r>
            <a:r>
              <a:rPr lang="en-US" altLang="zh-TW" dirty="0"/>
              <a:t>in this HSI dataset (256x256x8</a:t>
            </a:r>
            <a:r>
              <a:rPr lang="en-US" altLang="zh-TW" dirty="0" smtClean="0"/>
              <a:t>) </a:t>
            </a:r>
            <a:endParaRPr lang="zh-TW" altLang="en-US" dirty="0" smtClean="0"/>
          </a:p>
          <a:p>
            <a:r>
              <a:rPr lang="en-US" altLang="zh-TW" dirty="0"/>
              <a:t>PSNR: 30dB </a:t>
            </a:r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99" y="1628800"/>
            <a:ext cx="6254601" cy="49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Block Design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07143"/>
            <a:ext cx="10972800" cy="3419976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099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Dataflow of </a:t>
            </a:r>
            <a:r>
              <a:rPr lang="en-US" altLang="zh-TW" dirty="0" err="1" smtClean="0"/>
              <a:t>Unmixing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844824"/>
            <a:ext cx="735334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 of </a:t>
            </a:r>
            <a:r>
              <a:rPr lang="en-US" altLang="zh-TW" dirty="0" err="1"/>
              <a:t>Unmixing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00" y="1846822"/>
            <a:ext cx="7354800" cy="37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0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 of </a:t>
            </a:r>
            <a:r>
              <a:rPr lang="en-US" altLang="zh-TW" dirty="0" err="1"/>
              <a:t>Unmixing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844824"/>
            <a:ext cx="73533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 of </a:t>
            </a:r>
            <a:r>
              <a:rPr lang="en-US" altLang="zh-TW" dirty="0" err="1"/>
              <a:t>Unmixing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00" y="1844455"/>
            <a:ext cx="7354800" cy="374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Dataflow of </a:t>
            </a:r>
            <a:r>
              <a:rPr lang="en-US" altLang="zh-TW" dirty="0" err="1"/>
              <a:t>Unmixing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00" y="1844454"/>
            <a:ext cx="73548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Python Simulation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938" y="1052513"/>
            <a:ext cx="6540124" cy="5329237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Block Design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196752"/>
            <a:ext cx="103536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600" dirty="0"/>
              <a:t>Dimensional Reduction</a:t>
            </a:r>
          </a:p>
          <a:p>
            <a:r>
              <a:rPr lang="en-US" altLang="zh-TW" sz="2600" dirty="0"/>
              <a:t>Endmember Selection</a:t>
            </a:r>
          </a:p>
          <a:p>
            <a:r>
              <a:rPr lang="en-US" altLang="zh-TW" sz="2600" dirty="0"/>
              <a:t>Abundance Estimation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1509690"/>
            <a:ext cx="6552728" cy="47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Output Result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55440" y="5847165"/>
            <a:ext cx="3140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One channel of input image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577844" y="5596164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Output result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40" y="1877401"/>
            <a:ext cx="6829400" cy="3718763"/>
          </a:xfrm>
          <a:prstGeom prst="rect">
            <a:avLst/>
          </a:prstGeom>
        </p:spPr>
      </p:pic>
      <p:pic>
        <p:nvPicPr>
          <p:cNvPr id="14" name="Picture 2" descr="未提供說明。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32" y="1626402"/>
            <a:ext cx="4256838" cy="422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8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Ideal Running Result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Picture 2" descr="https://cdn.fbsbx.com/v/t59.2708-21/137980077_4882851188453641_6769118398596259142_n.gif?_nc_cat=107&amp;ccb=2&amp;_nc_sid=041f46&amp;_nc_ohc=koF20v5u5sQAX9Mc0by&amp;_nc_ht=cdn.fbsbx.com&amp;oh=ebc21cabae6e08e1c413573c53b2b9af&amp;oe=600B2DD4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1131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5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Real Running Result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7" name="Picture 2" descr="https://cdn.fbsbx.com/v/t59.2708-21/138761934_258829958978680_2720529053077791372_n.gif?_nc_cat=101&amp;ccb=2&amp;_nc_sid=041f46&amp;_nc_ohc=50Nm9MlWpNYAX_cPqr9&amp;_nc_ht=cdn.fbsbx.com&amp;oh=67ff4a4d16eebb8db80103d3f8e8f3f4&amp;oe=600B2798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1131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1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Dataset: </a:t>
            </a:r>
            <a:r>
              <a:rPr lang="en-US" altLang="zh-TW" dirty="0" err="1" smtClean="0"/>
              <a:t>Hydice</a:t>
            </a:r>
            <a:endParaRPr lang="en-US" altLang="zh-TW" dirty="0" smtClean="0"/>
          </a:p>
          <a:p>
            <a:r>
              <a:rPr lang="en-US" altLang="zh-TW" dirty="0" smtClean="0"/>
              <a:t>Input image size: 256x256x8</a:t>
            </a:r>
          </a:p>
          <a:p>
            <a:r>
              <a:rPr lang="en-US" altLang="zh-TW" dirty="0" smtClean="0"/>
              <a:t>Target frame rate: 10 frames/second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0242" name="Picture 2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01" y="2636912"/>
            <a:ext cx="3676798" cy="360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6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Computation Complexity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Abundance estimation</a:t>
            </a:r>
          </a:p>
          <a:p>
            <a:pPr lvl="1"/>
            <a:r>
              <a:rPr lang="en-US" altLang="zh-TW" dirty="0" smtClean="0"/>
              <a:t>Iterative matrix multiplication</a:t>
            </a:r>
          </a:p>
          <a:p>
            <a:pPr lvl="1"/>
            <a:r>
              <a:rPr lang="en-US" altLang="zh-TW" dirty="0" smtClean="0"/>
              <a:t>Multiplication: 2.89G</a:t>
            </a:r>
          </a:p>
          <a:p>
            <a:pPr lvl="1"/>
            <a:r>
              <a:rPr lang="en-US" altLang="zh-TW" dirty="0" smtClean="0"/>
              <a:t>Addition: 2.60G</a:t>
            </a:r>
          </a:p>
          <a:p>
            <a:pPr lvl="1"/>
            <a:r>
              <a:rPr lang="en-US" altLang="zh-TW" dirty="0" smtClean="0"/>
              <a:t>Division: 0.29G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MVHT</a:t>
            </a:r>
          </a:p>
          <a:p>
            <a:pPr lvl="1"/>
            <a:r>
              <a:rPr lang="en-US" altLang="zh-TW" dirty="0"/>
              <a:t>Multiplication: </a:t>
            </a:r>
            <a:r>
              <a:rPr lang="en-US" altLang="zh-TW" dirty="0" smtClean="0"/>
              <a:t>53.64M</a:t>
            </a:r>
            <a:endParaRPr lang="en-US" altLang="zh-TW" dirty="0"/>
          </a:p>
          <a:p>
            <a:pPr lvl="1"/>
            <a:r>
              <a:rPr lang="en-US" altLang="zh-TW" dirty="0"/>
              <a:t>Addition: </a:t>
            </a:r>
            <a:r>
              <a:rPr lang="en-US" altLang="zh-TW" dirty="0" smtClean="0"/>
              <a:t>46.77M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68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Abundance Estimator Baseline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floating point on Abundance Estimator</a:t>
            </a:r>
          </a:p>
          <a:p>
            <a:r>
              <a:rPr lang="en-US" altLang="zh-TW" dirty="0" smtClean="0"/>
              <a:t>Clock period can’t meet 5ns</a:t>
            </a:r>
          </a:p>
          <a:p>
            <a:r>
              <a:rPr lang="en-US" altLang="zh-TW" dirty="0" smtClean="0"/>
              <a:t>We want to further improve latency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095" t="56895" r="13016" b="1091"/>
          <a:stretch/>
        </p:blipFill>
        <p:spPr>
          <a:xfrm>
            <a:off x="7269125" y="2910384"/>
            <a:ext cx="3816425" cy="2164978"/>
          </a:xfrm>
          <a:prstGeom prst="rect">
            <a:avLst/>
          </a:prstGeom>
        </p:spPr>
      </p:pic>
      <p:pic>
        <p:nvPicPr>
          <p:cNvPr id="10" name="內容版面配置區 6"/>
          <p:cNvPicPr>
            <a:picLocks noChangeAspect="1"/>
          </p:cNvPicPr>
          <p:nvPr/>
        </p:nvPicPr>
        <p:blipFill rotWithShape="1">
          <a:blip r:embed="rId3"/>
          <a:srcRect l="3010" r="7864" b="67924"/>
          <a:stretch/>
        </p:blipFill>
        <p:spPr>
          <a:xfrm>
            <a:off x="1564258" y="2781982"/>
            <a:ext cx="4006974" cy="16529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16398" y="4221088"/>
            <a:ext cx="1191369" cy="1858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707482" y="3140968"/>
            <a:ext cx="669132" cy="180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953500" y="4851626"/>
            <a:ext cx="1547813" cy="177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00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Optimization 1: 24-bit Fixed Point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Change floating point to 24-bit fixed point</a:t>
            </a:r>
          </a:p>
          <a:p>
            <a:r>
              <a:rPr lang="en-US" altLang="zh-TW" dirty="0" smtClean="0"/>
              <a:t>Clock period can meet 5ns and latency reduce </a:t>
            </a:r>
            <a:r>
              <a:rPr lang="en-US" altLang="zh-TW" dirty="0" smtClean="0">
                <a:solidFill>
                  <a:srgbClr val="C00000"/>
                </a:solidFill>
              </a:rPr>
              <a:t>29%</a:t>
            </a:r>
          </a:p>
          <a:p>
            <a:r>
              <a:rPr lang="en-US" altLang="zh-TW" dirty="0" smtClean="0"/>
              <a:t>But hardware resources increase??</a:t>
            </a:r>
            <a:endParaRPr lang="zh-TW" altLang="en-US" dirty="0"/>
          </a:p>
        </p:txBody>
      </p:sp>
      <p:pic>
        <p:nvPicPr>
          <p:cNvPr id="3074" name="Picture 2" descr="未提供說明。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57941" r="24227"/>
          <a:stretch/>
        </p:blipFill>
        <p:spPr bwMode="auto">
          <a:xfrm>
            <a:off x="7320136" y="2923282"/>
            <a:ext cx="3744417" cy="219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8953500" y="4851626"/>
            <a:ext cx="1547813" cy="177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Picture 2" descr="未提供說明。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4400" r="19789" b="66405"/>
          <a:stretch/>
        </p:blipFill>
        <p:spPr bwMode="auto">
          <a:xfrm>
            <a:off x="1561654" y="2921409"/>
            <a:ext cx="4000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816398" y="4221088"/>
            <a:ext cx="1191369" cy="1858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07482" y="3140968"/>
            <a:ext cx="669132" cy="180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84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Optimization </a:t>
            </a:r>
            <a:r>
              <a:rPr lang="en-US" altLang="zh-TW" dirty="0"/>
              <a:t>1: </a:t>
            </a:r>
            <a:r>
              <a:rPr lang="en-US" altLang="zh-TW" dirty="0" smtClean="0"/>
              <a:t>24-bit Fixed </a:t>
            </a:r>
            <a:r>
              <a:rPr lang="en-US" altLang="zh-TW" dirty="0"/>
              <a:t>Point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26" name="內容版面配置區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Fixed point reciprocal generate a huge LUT</a:t>
            </a:r>
          </a:p>
          <a:p>
            <a:r>
              <a:rPr lang="en-US" altLang="zh-TW" dirty="0" smtClean="0"/>
              <a:t>Size of LUT is growing exponentially over number of bits</a:t>
            </a:r>
          </a:p>
          <a:p>
            <a:r>
              <a:rPr lang="en-US" altLang="zh-TW" dirty="0" smtClean="0"/>
              <a:t>Use Newton-Raphson method to solve it</a:t>
            </a:r>
          </a:p>
        </p:txBody>
      </p:sp>
      <p:pic>
        <p:nvPicPr>
          <p:cNvPr id="34" name="Picture 4" descr="未提供說明。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" r="5123"/>
          <a:stretch/>
        </p:blipFill>
        <p:spPr bwMode="auto">
          <a:xfrm>
            <a:off x="584125" y="3147251"/>
            <a:ext cx="586749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/>
          <p:cNvSpPr txBox="1"/>
          <p:nvPr/>
        </p:nvSpPr>
        <p:spPr>
          <a:xfrm>
            <a:off x="981482" y="5333146"/>
            <a:ext cx="2443811" cy="4001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 err="1"/>
              <a:t>d</a:t>
            </a:r>
            <a:r>
              <a:rPr lang="en-US" altLang="zh-TW" sz="2000" dirty="0" err="1" smtClean="0"/>
              <a:t>iv_val</a:t>
            </a:r>
            <a:r>
              <a:rPr lang="en-US" altLang="zh-TW" sz="2000" dirty="0" smtClean="0"/>
              <a:t> = 1/div_cal_3;</a:t>
            </a:r>
            <a:endParaRPr lang="zh-TW" altLang="en-US" sz="2000" dirty="0"/>
          </a:p>
        </p:txBody>
      </p:sp>
      <p:cxnSp>
        <p:nvCxnSpPr>
          <p:cNvPr id="36" name="直線接點 35"/>
          <p:cNvCxnSpPr/>
          <p:nvPr/>
        </p:nvCxnSpPr>
        <p:spPr>
          <a:xfrm flipH="1">
            <a:off x="981482" y="4471226"/>
            <a:ext cx="237718" cy="816666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3071664" y="4471226"/>
            <a:ext cx="353629" cy="785625"/>
          </a:xfrm>
          <a:prstGeom prst="line">
            <a:avLst/>
          </a:prstGeom>
          <a:ln w="2540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219200" y="4241982"/>
            <a:ext cx="1852463" cy="161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Picture 2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57941" r="24227"/>
          <a:stretch/>
        </p:blipFill>
        <p:spPr bwMode="auto">
          <a:xfrm>
            <a:off x="7320136" y="3356992"/>
            <a:ext cx="3744417" cy="219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8953500" y="5285336"/>
            <a:ext cx="1547813" cy="177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Newton-Raphson Method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Iterative algorithm</a:t>
            </a:r>
          </a:p>
          <a:p>
            <a:r>
              <a:rPr lang="en-US" altLang="zh-TW" dirty="0" smtClean="0"/>
              <a:t>Quick convergence speed with good initial point</a:t>
            </a:r>
          </a:p>
          <a:p>
            <a:r>
              <a:rPr lang="en-US" altLang="zh-TW" dirty="0" smtClean="0"/>
              <a:t>Simple hardware architecture</a:t>
            </a:r>
            <a:endParaRPr lang="zh-TW" altLang="en-US" dirty="0"/>
          </a:p>
        </p:txBody>
      </p:sp>
      <p:pic>
        <p:nvPicPr>
          <p:cNvPr id="13" name="Picture 6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51" y="3835722"/>
            <a:ext cx="3589895" cy="21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87" y="2487122"/>
            <a:ext cx="7145424" cy="9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Latency reduces </a:t>
            </a:r>
            <a:r>
              <a:rPr lang="en-US" altLang="zh-TW" dirty="0" smtClean="0">
                <a:solidFill>
                  <a:srgbClr val="C00000"/>
                </a:solidFill>
              </a:rPr>
              <a:t>74%</a:t>
            </a:r>
          </a:p>
          <a:p>
            <a:r>
              <a:rPr lang="en-US" altLang="zh-TW" dirty="0" smtClean="0"/>
              <a:t>Hardware resource decrease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Still use many FF and LUT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Optimization 2: Newton-Raphson Method</a:t>
            </a:r>
            <a:endParaRPr lang="zh-TW" altLang="en-US" dirty="0"/>
          </a:p>
        </p:txBody>
      </p:sp>
      <p:pic>
        <p:nvPicPr>
          <p:cNvPr id="5122" name="Picture 2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348104"/>
            <a:ext cx="2808312" cy="417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t="8543" r="18163" b="63897"/>
          <a:stretch/>
        </p:blipFill>
        <p:spPr bwMode="auto">
          <a:xfrm>
            <a:off x="4679843" y="1546689"/>
            <a:ext cx="3655082" cy="137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未提供說明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04" y="3609444"/>
            <a:ext cx="57721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59818" r="23691" b="1142"/>
          <a:stretch/>
        </p:blipFill>
        <p:spPr bwMode="auto">
          <a:xfrm>
            <a:off x="8334925" y="1282874"/>
            <a:ext cx="3626059" cy="207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795963" y="2727608"/>
            <a:ext cx="1123950" cy="1809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454650" y="5908266"/>
            <a:ext cx="5609902" cy="185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4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12513</TotalTime>
  <Words>378</Words>
  <Application>Microsoft Office PowerPoint</Application>
  <PresentationFormat>寬螢幕</PresentationFormat>
  <Paragraphs>108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PMingLiU</vt:lpstr>
      <vt:lpstr>PMingLiU</vt:lpstr>
      <vt:lpstr>標楷體</vt:lpstr>
      <vt:lpstr>Arial</vt:lpstr>
      <vt:lpstr>Calibri</vt:lpstr>
      <vt:lpstr>Office 佈景主題</vt:lpstr>
      <vt:lpstr>PowerPoint 簡報</vt:lpstr>
      <vt:lpstr>Algorithm</vt:lpstr>
      <vt:lpstr>Dataset</vt:lpstr>
      <vt:lpstr>Computation Complexity</vt:lpstr>
      <vt:lpstr>Abundance Estimator Baseline</vt:lpstr>
      <vt:lpstr>Optimization 1: 24-bit Fixed Point</vt:lpstr>
      <vt:lpstr>Optimization 1: 24-bit Fixed Point</vt:lpstr>
      <vt:lpstr>Newton-Raphson Method</vt:lpstr>
      <vt:lpstr>Optimization 2: Newton-Raphson Method</vt:lpstr>
      <vt:lpstr>Optimization 3: Newton-Raphson Method Version 2</vt:lpstr>
      <vt:lpstr>Overall Improvement of Latency</vt:lpstr>
      <vt:lpstr>Block Design</vt:lpstr>
      <vt:lpstr>Dataflow of Unmixing</vt:lpstr>
      <vt:lpstr>Dataflow of Unmixing</vt:lpstr>
      <vt:lpstr>Dataflow of Unmixing</vt:lpstr>
      <vt:lpstr>Dataflow of Unmixing</vt:lpstr>
      <vt:lpstr>Dataflow of Unmixing</vt:lpstr>
      <vt:lpstr>Python Simulation</vt:lpstr>
      <vt:lpstr>Block Design</vt:lpstr>
      <vt:lpstr>Output Result</vt:lpstr>
      <vt:lpstr>Ideal Running Result</vt:lpstr>
      <vt:lpstr>Real Running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lssh30310</dc:creator>
  <cp:lastModifiedBy>宇軒 蔡</cp:lastModifiedBy>
  <cp:revision>356</cp:revision>
  <dcterms:created xsi:type="dcterms:W3CDTF">2012-06-04T04:03:20Z</dcterms:created>
  <dcterms:modified xsi:type="dcterms:W3CDTF">2021-01-21T12:05:27Z</dcterms:modified>
</cp:coreProperties>
</file>